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306" r:id="rId4"/>
    <p:sldId id="290" r:id="rId5"/>
    <p:sldId id="307" r:id="rId6"/>
    <p:sldId id="308" r:id="rId7"/>
    <p:sldId id="315" r:id="rId8"/>
    <p:sldId id="316" r:id="rId9"/>
    <p:sldId id="261" r:id="rId10"/>
    <p:sldId id="309" r:id="rId11"/>
    <p:sldId id="310" r:id="rId12"/>
    <p:sldId id="311" r:id="rId13"/>
    <p:sldId id="312" r:id="rId14"/>
    <p:sldId id="313" r:id="rId15"/>
    <p:sldId id="314" r:id="rId16"/>
    <p:sldId id="304" r:id="rId17"/>
    <p:sldId id="300" r:id="rId18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DDDDDD"/>
    <a:srgbClr val="EAEAEA"/>
    <a:srgbClr val="F8F8F8"/>
    <a:srgbClr val="E8E8E8"/>
    <a:srgbClr val="FF3F3F"/>
    <a:srgbClr val="E4E4E4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ลักษณะ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ลักษณะ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ลักษณะสีเข้ม 1 - เน้น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ลักษณะ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ลักษณะชุดรูปแบบ 1 - เน้น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3950" autoAdjust="0"/>
  </p:normalViewPr>
  <p:slideViewPr>
    <p:cSldViewPr>
      <p:cViewPr>
        <p:scale>
          <a:sx n="63" d="100"/>
          <a:sy n="63" d="100"/>
        </p:scale>
        <p:origin x="-1602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16DEE-094A-40F6-A93B-9856751949AD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8C68F-C0DB-45EA-8ADD-1C61B9EA85A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870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008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7541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362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321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801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859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189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59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402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457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697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AADE5-9308-4612-88B0-0D9A50681620}" type="datetimeFigureOut">
              <a:rPr lang="th-TH" smtClean="0"/>
              <a:t>18/02/58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58203-8E53-43EE-BF87-CEE2DBD62A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3054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l="-1000" r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am\Desktop\BMESWU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41" y="11759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685800" y="18448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หุ่นยนต์ติดตามและตรวจจับการล้มสำหรับผู้ป่วยอัมพาตครึ่งซีก</a:t>
            </a:r>
            <a:endParaRPr lang="th-TH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1115616" y="3314849"/>
            <a:ext cx="6559824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นาย</a:t>
            </a:r>
            <a:r>
              <a:rPr lang="th-TH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จิรณัฐ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โลหะ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ประธาน, นางสาวนิ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สารัตน์ </a:t>
            </a:r>
            <a:r>
              <a:rPr lang="th-TH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วงค์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เหล็ก, นางสาวโสภา </a:t>
            </a:r>
            <a:r>
              <a:rPr lang="th-TH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โพธิ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กันยา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นายมโน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ชัย อภิเลิศ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โสภณ, นาย</a:t>
            </a:r>
            <a:r>
              <a:rPr lang="th-TH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อัสลัมภ์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มี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ชัย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913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การติดตามบุคคลของหุ่นยนต์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หลักการ</a:t>
            </a: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ทำงาน : การบังคับการเลี้ยวของหุ่นยนต์</a:t>
            </a: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35638"/>
            <a:ext cx="2782701" cy="19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รูปภาพ 7"/>
          <p:cNvPicPr/>
          <p:nvPr/>
        </p:nvPicPr>
        <p:blipFill rotWithShape="1">
          <a:blip r:embed="rId4"/>
          <a:srcRect l="50743" t="15689" b="21610"/>
          <a:stretch/>
        </p:blipFill>
        <p:spPr bwMode="auto">
          <a:xfrm>
            <a:off x="3195941" y="2434321"/>
            <a:ext cx="2772000" cy="19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รูปภาพ 8"/>
          <p:cNvPicPr/>
          <p:nvPr/>
        </p:nvPicPr>
        <p:blipFill rotWithShape="1">
          <a:blip r:embed="rId5"/>
          <a:srcRect t="15688" r="50536" b="21822"/>
          <a:stretch/>
        </p:blipFill>
        <p:spPr bwMode="auto">
          <a:xfrm>
            <a:off x="6058557" y="2420888"/>
            <a:ext cx="2772000" cy="19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ตัวแทนเนื้อหา 2"/>
          <p:cNvSpPr txBox="1">
            <a:spLocks/>
          </p:cNvSpPr>
          <p:nvPr/>
        </p:nvSpPr>
        <p:spPr>
          <a:xfrm>
            <a:off x="323528" y="4477308"/>
            <a:ext cx="8507028" cy="75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C00000"/>
              </a:buClr>
              <a:buNone/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เลี้ยวซ้าย                   ตรงไป                    เลี้ยวขวา</a:t>
            </a:r>
          </a:p>
          <a:p>
            <a:pPr>
              <a:buClr>
                <a:srgbClr val="C00000"/>
              </a:buClr>
            </a:pPr>
            <a:endParaRPr lang="th-TH" sz="3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การติดตามบุคคลของหุ่นยนต์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หลักการทำงาน : การสั่งให้หุ่นยนต์เดินหน้า หยุด และถอยหลัง </a:t>
            </a: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ตัวแทนเนื้อหา 2"/>
          <p:cNvSpPr txBox="1">
            <a:spLocks/>
          </p:cNvSpPr>
          <p:nvPr/>
        </p:nvSpPr>
        <p:spPr>
          <a:xfrm>
            <a:off x="323528" y="4477308"/>
            <a:ext cx="8507028" cy="75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C00000"/>
              </a:buClr>
              <a:buNone/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เดินหน้า                     หยุด                      ถอยหลัง</a:t>
            </a:r>
          </a:p>
          <a:p>
            <a:pPr>
              <a:buClr>
                <a:srgbClr val="C00000"/>
              </a:buClr>
            </a:pPr>
            <a:endParaRPr lang="th-TH" sz="3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รูปภาพ 10"/>
          <p:cNvPicPr/>
          <p:nvPr/>
        </p:nvPicPr>
        <p:blipFill rotWithShape="1">
          <a:blip r:embed="rId3"/>
          <a:srcRect t="15678" r="50501" b="21778"/>
          <a:stretch/>
        </p:blipFill>
        <p:spPr bwMode="auto">
          <a:xfrm>
            <a:off x="323527" y="2492895"/>
            <a:ext cx="2772000" cy="190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รูปภาพ 11"/>
          <p:cNvPicPr/>
          <p:nvPr/>
        </p:nvPicPr>
        <p:blipFill rotWithShape="1">
          <a:blip r:embed="rId3"/>
          <a:srcRect l="50693" t="15678" b="21778"/>
          <a:stretch/>
        </p:blipFill>
        <p:spPr bwMode="auto">
          <a:xfrm>
            <a:off x="3203848" y="2492895"/>
            <a:ext cx="2772000" cy="190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รูปภาพ 12"/>
          <p:cNvPicPr/>
          <p:nvPr/>
        </p:nvPicPr>
        <p:blipFill rotWithShape="1">
          <a:blip r:embed="rId4"/>
          <a:srcRect t="15466" r="50571" b="21610"/>
          <a:stretch/>
        </p:blipFill>
        <p:spPr bwMode="auto">
          <a:xfrm>
            <a:off x="6084168" y="2480310"/>
            <a:ext cx="2772000" cy="190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08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การติดตามบุคคลของหุ่นยนต์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หลักการทำงาน : การควบคุมการเคลื่อนที่ของหุ่นยนต์</a:t>
            </a: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รูปภาพ 13" descr="C:\Users\sam\Pictures\รูปภาพใหม่.b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9" y="2204864"/>
            <a:ext cx="8328745" cy="3081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0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การติดตามบุคคลของหุ่นยนต์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รูปแบบการทดลอง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" y="2204864"/>
            <a:ext cx="8171929" cy="2633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6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การติดตามบุคคลของหุ่นยนต์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การทดลอง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resentseagate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696" y="2348880"/>
            <a:ext cx="4933233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5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การติดตามบุคคลของหุ่นยนต์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สรุปผลการทดลอง (เมื่อทำการทดสอบทั้งหมด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 </a:t>
            </a: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ครั้ง)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ตัวแทนเนื้อหา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68726"/>
              </p:ext>
            </p:extLst>
          </p:nvPr>
        </p:nvGraphicFramePr>
        <p:xfrm>
          <a:off x="539552" y="2204864"/>
          <a:ext cx="8064000" cy="3291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321"/>
                <a:gridCol w="1727893"/>
                <a:gridCol w="1727893"/>
                <a:gridCol w="1727893"/>
              </a:tblGrid>
              <a:tr h="467002">
                <a:tc rowSpan="2"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ผลการทดลอง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รูปแบบเส้นทางการเดินของผู้รับการทดลอง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467002"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000" b="1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เส้นทางตรง</a:t>
                      </a:r>
                      <a:endParaRPr lang="en-US" sz="3000" b="1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เส้นทางซิกแซ็ก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bg1"/>
                          </a:solidFill>
                          <a:cs typeface="+mn-cs"/>
                        </a:rPr>
                        <a:t>เส้นทางอิสระ</a:t>
                      </a:r>
                      <a:endParaRPr lang="th-TH" sz="3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67002">
                <a:tc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accent6"/>
                          </a:solidFill>
                        </a:rPr>
                        <a:t>ติดตามถูกต้อง (ครั้ง)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67002">
                <a:tc>
                  <a:txBody>
                    <a:bodyPr/>
                    <a:lstStyle/>
                    <a:p>
                      <a:pPr algn="ctr"/>
                      <a:r>
                        <a:rPr lang="th-TH" sz="3000" b="1" dirty="0" smtClean="0">
                          <a:solidFill>
                            <a:schemeClr val="accent6"/>
                          </a:solidFill>
                        </a:rPr>
                        <a:t>ติดตามผิดพลาด (ครั้ง)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467002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Accuracy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100%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100%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100%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002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solidFill>
                            <a:schemeClr val="accent6"/>
                          </a:solidFill>
                        </a:rPr>
                        <a:t>Average accuracy</a:t>
                      </a:r>
                      <a:endParaRPr lang="th-TH" sz="30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3000" b="1" u="sng" dirty="0" smtClean="0">
                          <a:solidFill>
                            <a:srgbClr val="0070C0"/>
                          </a:solidFill>
                        </a:rPr>
                        <a:t>100.00%</a:t>
                      </a:r>
                      <a:endParaRPr lang="th-TH" sz="3000" b="1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52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/>
              <a:t>สรุป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rgbClr val="C00000"/>
              </a:buClr>
            </a:pPr>
            <a:r>
              <a:rPr lang="th-TH" sz="3600" b="1" dirty="0">
                <a:solidFill>
                  <a:schemeClr val="accent6"/>
                </a:solidFill>
              </a:rPr>
              <a:t>ส่วนของซอฟแวร์ได้ทำการแก้ไขปรับปรุงในเรื่องแสงที่จะมีผลกระทบกับการตรวจจับสีโดยใช้ </a:t>
            </a:r>
            <a:r>
              <a:rPr lang="en-US" sz="3600" b="1" dirty="0" err="1">
                <a:solidFill>
                  <a:schemeClr val="accent6"/>
                </a:solidFill>
              </a:rPr>
              <a:t>Mahalanobis</a:t>
            </a:r>
            <a:r>
              <a:rPr lang="en-US" sz="3600" b="1" dirty="0">
                <a:solidFill>
                  <a:schemeClr val="accent6"/>
                </a:solidFill>
              </a:rPr>
              <a:t> distance </a:t>
            </a:r>
            <a:r>
              <a:rPr lang="th-TH" sz="3600" b="1" dirty="0">
                <a:solidFill>
                  <a:schemeClr val="accent6"/>
                </a:solidFill>
              </a:rPr>
              <a:t>เพื่อให้สามารถตรวจจับสีได้ในทุกสภาพแสงสว่าง ซึ่งผลที่ได้ก็สามารถตรวจจับได้ในสภาพแสงที่แตกต่างกันตั้งแต่ช่วงความสว่างตั้งแต่ 30 - 720 </a:t>
            </a:r>
            <a:r>
              <a:rPr lang="th-TH" sz="3600" b="1" dirty="0" err="1">
                <a:solidFill>
                  <a:schemeClr val="accent6"/>
                </a:solidFill>
              </a:rPr>
              <a:t>ลักซ์</a:t>
            </a:r>
            <a:endParaRPr lang="th-TH" sz="3600" b="1" dirty="0">
              <a:solidFill>
                <a:schemeClr val="accent6"/>
              </a:solidFill>
            </a:endParaRPr>
          </a:p>
          <a:p>
            <a:pPr>
              <a:buClr>
                <a:srgbClr val="C00000"/>
              </a:buClr>
            </a:pPr>
            <a:r>
              <a:rPr lang="th-TH" sz="3600" b="1" dirty="0">
                <a:solidFill>
                  <a:schemeClr val="accent6"/>
                </a:solidFill>
              </a:rPr>
              <a:t>ส่วนของฮาร์ดแวร์ได้ทำการทดสอบระบบการควบคุมหุ่นยนต์ติดตามบุคคล โดยออกแบบเส้นทางการทดสอบต่างกัน 3 รูปแบบ คือ (</a:t>
            </a:r>
            <a:r>
              <a:rPr lang="en-US" sz="3600" b="1" dirty="0">
                <a:solidFill>
                  <a:schemeClr val="accent6"/>
                </a:solidFill>
              </a:rPr>
              <a:t>a)</a:t>
            </a:r>
            <a:r>
              <a:rPr lang="th-TH" sz="3600" b="1" dirty="0">
                <a:solidFill>
                  <a:schemeClr val="accent6"/>
                </a:solidFill>
              </a:rPr>
              <a:t>เส้นทางตรง (</a:t>
            </a:r>
            <a:r>
              <a:rPr lang="en-US" sz="3600" b="1" dirty="0">
                <a:solidFill>
                  <a:schemeClr val="accent6"/>
                </a:solidFill>
              </a:rPr>
              <a:t>b)</a:t>
            </a:r>
            <a:r>
              <a:rPr lang="th-TH" sz="3600" b="1" dirty="0">
                <a:solidFill>
                  <a:schemeClr val="accent6"/>
                </a:solidFill>
              </a:rPr>
              <a:t>เส้นทางซิกแซ็ก และ(</a:t>
            </a:r>
            <a:r>
              <a:rPr lang="en-US" sz="3600" b="1" dirty="0">
                <a:solidFill>
                  <a:schemeClr val="accent6"/>
                </a:solidFill>
              </a:rPr>
              <a:t>c)</a:t>
            </a:r>
            <a:r>
              <a:rPr lang="th-TH" sz="3600" b="1" dirty="0">
                <a:solidFill>
                  <a:schemeClr val="accent6"/>
                </a:solidFill>
              </a:rPr>
              <a:t>เส้นทางอิสระ ซึ่งผลที่ได้จากการทดสอบ คือ หุ่นยนต์สามารถติดตามได้ถูกต้องทุกครั้งในทุกรูปแบบเส้นทาง</a:t>
            </a: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30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Autofit/>
          </a:bodyPr>
          <a:lstStyle/>
          <a:p>
            <a:r>
              <a:rPr lang="en-US" sz="8800" b="1" dirty="0" smtClean="0">
                <a:solidFill>
                  <a:schemeClr val="accent6"/>
                </a:solidFill>
              </a:rPr>
              <a:t>THANK YOU</a:t>
            </a:r>
            <a:endParaRPr lang="th-TH" sz="8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74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ความสว่างของสภาพแวดล้อม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แนวคิด</a:t>
            </a: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7" descr="http://www.jennessent.com/images/graph_illustration_small_4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4680520" cy="386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972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ความสว่างของสภาพแวดล้อม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หลักการทำงาน : เก็บข้อมูลสี</a:t>
            </a: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0" y="2243868"/>
            <a:ext cx="4140000" cy="310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72" y="2260052"/>
            <a:ext cx="4140000" cy="310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27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ความสว่างของสภาพแวดล้อม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rgbClr val="C00000"/>
                  </a:buClr>
                </a:pPr>
                <a:r>
                  <a:rPr lang="th-TH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หลักการทำงาน : การคำนวณระยะ </a:t>
                </a:r>
                <a:r>
                  <a:rPr lang="en-US" sz="3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</a:t>
                </a:r>
                <a:r>
                  <a:rPr lang="en-US" sz="3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ahalanobis</a:t>
                </a:r>
                <a:r>
                  <a:rPr 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distance</a:t>
                </a:r>
              </a:p>
              <a:p>
                <a:pPr lvl="1">
                  <a:buClr>
                    <a:srgbClr val="CC0000"/>
                  </a:buClr>
                  <a:buSzPct val="75000"/>
                  <a:buFont typeface="Courier New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𝑀𝐷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𝑚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lvl="1">
                  <a:buClr>
                    <a:srgbClr val="CC0000"/>
                  </a:buClr>
                  <a:buSzPct val="75000"/>
                  <a:buFont typeface="Courier New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𝑚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endParaRPr lang="th-TH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000" t="-283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:\Users\sam\Desktop\BMESWU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24" y="3377939"/>
            <a:ext cx="4070472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5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ความสว่างของสภาพแวดล้อม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หลักการทำงาน : การเลือกช่วง </a:t>
            </a:r>
            <a:r>
              <a:rPr 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Mahalanobis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</a:t>
            </a:r>
            <a: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ที่เหมาะสม</a:t>
            </a: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52" y="2132159"/>
            <a:ext cx="5040000" cy="378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0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ความสว่างของสภาพแวดล้อม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การทดลอง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99" y="1484784"/>
            <a:ext cx="6300000" cy="3722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2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602" y="1540748"/>
            <a:ext cx="6344950" cy="368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ความสว่างของสภาพแวดล้อม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การทดลอง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2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/>
              <a:t>ความสว่างของสภาพแวดล้อม</a:t>
            </a:r>
            <a:endParaRPr lang="th-TH" sz="48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8949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th-TH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การทดลอง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C00000"/>
              </a:buClr>
            </a:pP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712" y="1342921"/>
            <a:ext cx="6048840" cy="48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2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8676" y="26064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/>
              <a:t>การติดตามบุคคลของหุ่นยนต์</a:t>
            </a:r>
          </a:p>
        </p:txBody>
      </p:sp>
      <p:grpSp>
        <p:nvGrpSpPr>
          <p:cNvPr id="16" name="กลุ่ม 15"/>
          <p:cNvGrpSpPr/>
          <p:nvPr/>
        </p:nvGrpSpPr>
        <p:grpSpPr>
          <a:xfrm>
            <a:off x="251520" y="2276872"/>
            <a:ext cx="8641594" cy="2536909"/>
            <a:chOff x="35496" y="1824535"/>
            <a:chExt cx="8641594" cy="2536909"/>
          </a:xfrm>
        </p:grpSpPr>
        <p:sp>
          <p:nvSpPr>
            <p:cNvPr id="3" name="สี่เหลี่ยมผืนผ้า 2"/>
            <p:cNvSpPr/>
            <p:nvPr/>
          </p:nvSpPr>
          <p:spPr>
            <a:xfrm>
              <a:off x="35496" y="1824535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ภาพผู้ป่วย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สี่เหลี่ยมผืนผ้า 4"/>
            <p:cNvSpPr/>
            <p:nvPr/>
          </p:nvSpPr>
          <p:spPr>
            <a:xfrm>
              <a:off x="5435496" y="1824535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ติดตามผู้ป่วย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7235496" y="1838257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ควบคุมหุ่นยนต์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สี่เหลี่ยมผืนผ้า 7"/>
            <p:cNvSpPr/>
            <p:nvPr/>
          </p:nvSpPr>
          <p:spPr>
            <a:xfrm>
              <a:off x="7237090" y="3281444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ระบบ</a:t>
              </a:r>
            </a:p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แจ้งเตือน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สี่เหลี่ยมผืนผ้า 8"/>
            <p:cNvSpPr/>
            <p:nvPr/>
          </p:nvSpPr>
          <p:spPr>
            <a:xfrm>
              <a:off x="3635496" y="1838257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หน่วยประมวลผล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สี่เหลี่ยมผืนผ้า 9"/>
            <p:cNvSpPr/>
            <p:nvPr/>
          </p:nvSpPr>
          <p:spPr>
            <a:xfrm>
              <a:off x="1835496" y="1838257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รับภาพ</a:t>
              </a:r>
            </a:p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ด้วยกล้อง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ลูกศรขวา 3"/>
            <p:cNvSpPr/>
            <p:nvPr/>
          </p:nvSpPr>
          <p:spPr>
            <a:xfrm>
              <a:off x="1475496" y="2144257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ลูกศรขวา 11"/>
            <p:cNvSpPr/>
            <p:nvPr/>
          </p:nvSpPr>
          <p:spPr>
            <a:xfrm>
              <a:off x="3275496" y="2144257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ลูกศรขวา 12"/>
            <p:cNvSpPr/>
            <p:nvPr/>
          </p:nvSpPr>
          <p:spPr>
            <a:xfrm>
              <a:off x="5075496" y="2130535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ลูกศรขวา 13"/>
            <p:cNvSpPr/>
            <p:nvPr/>
          </p:nvSpPr>
          <p:spPr>
            <a:xfrm>
              <a:off x="6875496" y="2144257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ลูกศรขวา 14"/>
            <p:cNvSpPr/>
            <p:nvPr/>
          </p:nvSpPr>
          <p:spPr>
            <a:xfrm>
              <a:off x="6877090" y="3587444"/>
              <a:ext cx="360000" cy="468000"/>
            </a:xfrm>
            <a:prstGeom prst="rightArrow">
              <a:avLst/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ลูกศรโค้ง 10"/>
            <p:cNvSpPr/>
            <p:nvPr/>
          </p:nvSpPr>
          <p:spPr>
            <a:xfrm flipV="1">
              <a:off x="4273076" y="2917001"/>
              <a:ext cx="1152000" cy="1137187"/>
            </a:xfrm>
            <a:prstGeom prst="bentArrow">
              <a:avLst>
                <a:gd name="adj1" fmla="val 19820"/>
                <a:gd name="adj2" fmla="val 20329"/>
                <a:gd name="adj3" fmla="val 15179"/>
                <a:gd name="adj4" fmla="val 41514"/>
              </a:avLst>
            </a:prstGeom>
            <a:solidFill>
              <a:srgbClr val="CC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5435494" y="3281444"/>
              <a:ext cx="1440000" cy="1080000"/>
            </a:xfrm>
            <a:prstGeom prst="rect">
              <a:avLst/>
            </a:prstGeom>
            <a:solidFill>
              <a:srgbClr val="E8E8E8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ตรวจจับ</a:t>
              </a:r>
            </a:p>
            <a:p>
              <a:pPr algn="ctr"/>
              <a:r>
                <a:rPr lang="th-TH" sz="3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การล้ม</a:t>
              </a:r>
              <a:endParaRPr lang="th-TH" sz="3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9" name="ตัวเชื่อมต่อตรง 18"/>
          <p:cNvCxnSpPr/>
          <p:nvPr/>
        </p:nvCxnSpPr>
        <p:spPr>
          <a:xfrm>
            <a:off x="539552" y="1196752"/>
            <a:ext cx="806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C:\Users\sam\Desktop\BMESWU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" y="5970275"/>
            <a:ext cx="287999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69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ุดรูปแบบของ Office">
  <a:themeElements>
    <a:clrScheme name="ระดับสีเทา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กำหนดเอง 3">
      <a:majorFont>
        <a:latin typeface="DilleniaUPC"/>
        <a:ea typeface=""/>
        <a:cs typeface="DilleniaUPC"/>
      </a:majorFont>
      <a:minorFont>
        <a:latin typeface="DilleniaUPC"/>
        <a:ea typeface=""/>
        <a:cs typeface="DilleniaUP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1994</TotalTime>
  <Words>419</Words>
  <Application>Microsoft Office PowerPoint</Application>
  <PresentationFormat>นำเสนอทางหน้าจอ (4:3)</PresentationFormat>
  <Paragraphs>67</Paragraphs>
  <Slides>17</Slides>
  <Notes>0</Notes>
  <HiddenSlides>0</HiddenSlides>
  <MMClips>1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17</vt:i4>
      </vt:variant>
    </vt:vector>
  </HeadingPairs>
  <TitlesOfParts>
    <vt:vector size="18" baseType="lpstr">
      <vt:lpstr>ชุดรูปแบบของ Office</vt:lpstr>
      <vt:lpstr>งานนำเสนอ PowerPoint</vt:lpstr>
      <vt:lpstr>ความสว่างของสภาพแวดล้อม</vt:lpstr>
      <vt:lpstr>ความสว่างของสภาพแวดล้อม</vt:lpstr>
      <vt:lpstr>ความสว่างของสภาพแวดล้อม</vt:lpstr>
      <vt:lpstr>ความสว่างของสภาพแวดล้อม</vt:lpstr>
      <vt:lpstr>ความสว่างของสภาพแวดล้อม</vt:lpstr>
      <vt:lpstr>ความสว่างของสภาพแวดล้อม</vt:lpstr>
      <vt:lpstr>ความสว่างของสภาพแวดล้อม</vt:lpstr>
      <vt:lpstr>การติดตามบุคคลของหุ่นยนต์</vt:lpstr>
      <vt:lpstr>การติดตามบุคคลของหุ่นยนต์</vt:lpstr>
      <vt:lpstr>การติดตามบุคคลของหุ่นยนต์</vt:lpstr>
      <vt:lpstr>การติดตามบุคคลของหุ่นยนต์</vt:lpstr>
      <vt:lpstr>การติดตามบุคคลของหุ่นยนต์</vt:lpstr>
      <vt:lpstr>การติดตามบุคคลของหุ่นยนต์</vt:lpstr>
      <vt:lpstr>การติดตามบุคคลของหุ่นยนต์</vt:lpstr>
      <vt:lpstr>สรุป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หุ่นยนต์ติดตามและตรวจจับการล้มสาหรับผู้ป่วยอัมพาตครึ่งซีก</dc:title>
  <dc:creator>Aun-Aun</dc:creator>
  <cp:lastModifiedBy>Herekheaw</cp:lastModifiedBy>
  <cp:revision>168</cp:revision>
  <dcterms:created xsi:type="dcterms:W3CDTF">2015-01-09T05:35:50Z</dcterms:created>
  <dcterms:modified xsi:type="dcterms:W3CDTF">2015-02-18T14:32:17Z</dcterms:modified>
</cp:coreProperties>
</file>